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287" r:id="rId3"/>
    <p:sldId id="2147469114" r:id="rId4"/>
    <p:sldId id="2147469115" r:id="rId5"/>
    <p:sldId id="2147469116" r:id="rId6"/>
    <p:sldId id="2147469117" r:id="rId7"/>
    <p:sldId id="2147469118" r:id="rId8"/>
    <p:sldId id="2147469119" r:id="rId9"/>
    <p:sldId id="268" r:id="rId10"/>
  </p:sldIdLst>
  <p:sldSz cx="12192000" cy="6858000"/>
  <p:notesSz cx="6858000" cy="9144000"/>
  <p:defaultTextStyle>
    <a:defPPr>
      <a:defRPr lang="cs-CZ"/>
    </a:defPPr>
    <a:lvl1pPr marL="0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15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023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538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047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564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071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585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096" algn="l" defTabSz="9110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53"/>
    <a:srgbClr val="80C7E3"/>
    <a:srgbClr val="0073AB"/>
    <a:srgbClr val="14609A"/>
    <a:srgbClr val="73AE15"/>
    <a:srgbClr val="0A5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6131" autoAdjust="0"/>
  </p:normalViewPr>
  <p:slideViewPr>
    <p:cSldViewPr>
      <p:cViewPr varScale="1">
        <p:scale>
          <a:sx n="101" d="100"/>
          <a:sy n="101" d="100"/>
        </p:scale>
        <p:origin x="12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4" d="100"/>
          <a:sy n="154" d="100"/>
        </p:scale>
        <p:origin x="-1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Dubanská" userId="9f4211673b456ba5" providerId="LiveId" clId="{60C199E4-72FF-437C-9220-D5B587430702}"/>
    <pc:docChg chg="custSel modSld">
      <pc:chgData name="Barbora Dubanská" userId="9f4211673b456ba5" providerId="LiveId" clId="{60C199E4-72FF-437C-9220-D5B587430702}" dt="2023-03-29T19:56:11.005" v="98" actId="20577"/>
      <pc:docMkLst>
        <pc:docMk/>
      </pc:docMkLst>
      <pc:sldChg chg="modNotesTx">
        <pc:chgData name="Barbora Dubanská" userId="9f4211673b456ba5" providerId="LiveId" clId="{60C199E4-72FF-437C-9220-D5B587430702}" dt="2023-03-29T19:56:11.005" v="98" actId="20577"/>
        <pc:sldMkLst>
          <pc:docMk/>
          <pc:sldMk cId="518430229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9795-3F86-BE47-9930-2412C6C220F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298CC-8F72-8E43-9262-1D29BCCC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26A3D-000C-5740-A43A-87725BDC0DA8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F580A-E69B-3542-A198-BEF8F8CB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15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023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538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047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564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071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585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096" algn="l" defTabSz="455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2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F580A-E69B-3542-A198-BEF8F8CBD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5FCB949-6D42-AD4E-8794-52CAF8EC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46986" y="2852936"/>
            <a:ext cx="10725611" cy="792088"/>
          </a:xfrm>
          <a:prstGeom prst="rect">
            <a:avLst/>
          </a:prstGeom>
        </p:spPr>
        <p:txBody>
          <a:bodyPr vert="horz" lIns="91104" tIns="45552" rIns="91104" bIns="45552"/>
          <a:lstStyle>
            <a:lvl1pPr>
              <a:defRPr lang="en-US" sz="40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15413" y="4221088"/>
            <a:ext cx="10657184" cy="504056"/>
          </a:xfrm>
          <a:prstGeom prst="rect">
            <a:avLst/>
          </a:prstGeom>
        </p:spPr>
        <p:txBody>
          <a:bodyPr vert="horz" lIns="91104" tIns="45552" rIns="91104" bIns="45552"/>
          <a:lstStyle>
            <a:lvl1pPr marL="0" indent="0" algn="ctr">
              <a:buNone/>
              <a:defRPr sz="2000">
                <a:solidFill>
                  <a:srgbClr val="003453"/>
                </a:solidFill>
                <a:latin typeface="Calibri"/>
                <a:cs typeface="Calibri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11957" y="3861048"/>
            <a:ext cx="776187" cy="64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53" tIns="19178" rIns="38353" bIns="19178" anchor="ctr"/>
          <a:lstStyle/>
          <a:p>
            <a:pPr algn="ctr" defTabSz="456618">
              <a:defRPr/>
            </a:pPr>
            <a:endParaRPr lang="en-US" sz="1800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737AE4-88B7-1249-9F16-39D6192A2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1081" y="1057052"/>
            <a:ext cx="1435103" cy="13970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4E77ABD-028F-CF91-6057-3BE41F303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7" y="627915"/>
            <a:ext cx="438822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7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řádkový 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A1E9E77-050F-6845-87E6-4F7BDF1DB8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623392" y="1196752"/>
            <a:ext cx="10945216" cy="4752528"/>
          </a:xfrm>
        </p:spPr>
        <p:txBody>
          <a:bodyPr>
            <a:noAutofit/>
          </a:bodyPr>
          <a:lstStyle>
            <a:lvl1pPr marL="0">
              <a:spcBef>
                <a:spcPts val="1200"/>
              </a:spcBef>
              <a:spcAft>
                <a:spcPts val="600"/>
              </a:spcAft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>
              <a:spcBef>
                <a:spcPts val="0"/>
              </a:spcBef>
              <a:spcAft>
                <a:spcPts val="600"/>
              </a:spcAft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</a:lstStyle>
          <a:p>
            <a:pPr marL="0" lvl="0" indent="0" algn="l" defTabSz="911023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SzPct val="120000"/>
              <a:buFont typeface="Arial"/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32B796-0441-0C41-9473-B0A7846E88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z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9940508-B6B6-3A4D-9F24-FA12C09F2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2A05178-F9D5-694E-ABF1-CD500CF953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D6530A4-007A-47DA-B4A0-F0FCCBD63924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91BB08-D6CA-40B3-8FC0-6A3BBF19E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5327915" y="1772816"/>
            <a:ext cx="6294268" cy="3384376"/>
          </a:xfrm>
          <a:prstGeom prst="rect">
            <a:avLst/>
          </a:prstGeom>
        </p:spPr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6"/>
          </p:nvPr>
        </p:nvSpPr>
        <p:spPr>
          <a:xfrm>
            <a:off x="623392" y="1196752"/>
            <a:ext cx="4128459" cy="4752528"/>
          </a:xfrm>
        </p:spPr>
        <p:txBody>
          <a:bodyPr>
            <a:noAutofit/>
          </a:bodyPr>
          <a:lstStyle>
            <a:lvl1pPr marL="0">
              <a:spcBef>
                <a:spcPts val="1200"/>
              </a:spcBef>
              <a:spcAft>
                <a:spcPts val="600"/>
              </a:spcAft>
              <a:defRPr lang="cs-CZ" sz="20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>
              <a:spcBef>
                <a:spcPts val="0"/>
              </a:spcBef>
              <a:spcAft>
                <a:spcPts val="600"/>
              </a:spcAft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88000" indent="-378000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630000" indent="-342900"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</a:lstStyle>
          <a:p>
            <a:pPr marL="0" lvl="0" indent="0" algn="l" defTabSz="911023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85000"/>
                </a:schemeClr>
              </a:buClr>
              <a:buSzPct val="120000"/>
              <a:buFont typeface="Arial"/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ázek z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1DEB393-E1E8-314D-ADB7-E4CDA5EBA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7B53E90-493F-C64A-8AD5-B4F7D434E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736407" y="1268760"/>
            <a:ext cx="3048000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89336" y="1268760"/>
            <a:ext cx="3048000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188591" y="1268760"/>
            <a:ext cx="3048000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1289336" y="4377218"/>
            <a:ext cx="3048000" cy="1356038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736407" y="4377218"/>
            <a:ext cx="3048000" cy="1356038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8188591" y="4377218"/>
            <a:ext cx="3048000" cy="1356038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ázek z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0F01229-8C9A-7840-A3D6-7895B277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3D6A4B9-BA0F-144D-960A-2D112887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3392" y="1484784"/>
            <a:ext cx="5376597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6192011" y="1484784"/>
            <a:ext cx="5376597" cy="3048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623392" y="4647919"/>
            <a:ext cx="5376597" cy="1008111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6192011" y="4647919"/>
            <a:ext cx="5376597" cy="1008111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600"/>
              </a:spcAft>
              <a:defRPr lang="cs-CZ" sz="1600" b="1" kern="120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algn="ctr">
              <a:spcBef>
                <a:spcPts val="0"/>
              </a:spcBef>
              <a:defRPr lang="cs-CZ" sz="12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  <a:prstGeom prst="rect">
            <a:avLst/>
          </a:prstGeom>
        </p:spPr>
        <p:txBody>
          <a:bodyPr vert="horz" wrap="square" lIns="91104" tIns="45552" rIns="91104" bIns="45552">
            <a:noAutofit/>
          </a:bodyPr>
          <a:lstStyle>
            <a:lvl1pPr>
              <a:defRPr lang="en-US" sz="3600" b="1" kern="1200" cap="all" dirty="0">
                <a:solidFill>
                  <a:srgbClr val="80C7E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4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FDDE5F0-42F9-CC40-A9B7-6F33F58F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A0C1D4E-41B6-6844-8DF3-715B53C1F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88" y="0"/>
            <a:ext cx="12188312" cy="5805264"/>
          </a:xfrm>
          <a:prstGeom prst="rect">
            <a:avLst/>
          </a:prstGeom>
        </p:spPr>
        <p:txBody>
          <a:bodyPr vert="horz" lIns="91104" tIns="45552" rIns="91104" bIns="45552"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64085" y="4364584"/>
            <a:ext cx="4800600" cy="360561"/>
          </a:xfrm>
          <a:prstGeom prst="rect">
            <a:avLst/>
          </a:prstGeom>
          <a:solidFill>
            <a:srgbClr val="80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anchor="ctr"/>
          <a:lstStyle>
            <a:lvl1pPr marL="0" indent="0" algn="r">
              <a:buNone/>
              <a:defRPr lang="cs-CZ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itchFamily="34" charset="0"/>
                <a:cs typeface="Open Sans" panose="020B0606030504020204" pitchFamily="34" charset="0"/>
              </a:defRPr>
            </a:lvl1pPr>
            <a:lvl2pPr>
              <a:defRPr lang="cs-CZ" sz="1800" dirty="0" smtClean="0">
                <a:solidFill>
                  <a:schemeClr val="lt1"/>
                </a:solidFill>
              </a:defRPr>
            </a:lvl2pPr>
            <a:lvl3pPr>
              <a:defRPr lang="cs-CZ" sz="1800" dirty="0" smtClean="0">
                <a:solidFill>
                  <a:schemeClr val="lt1"/>
                </a:solidFill>
              </a:defRPr>
            </a:lvl3pPr>
            <a:lvl4pPr>
              <a:defRPr lang="cs-CZ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r" defTabSz="1084216"/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343576" y="4725145"/>
            <a:ext cx="4321109" cy="360561"/>
          </a:xfrm>
          <a:prstGeom prst="rect">
            <a:avLst/>
          </a:prstGeom>
          <a:solidFill>
            <a:srgbClr val="80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anchor="ctr"/>
          <a:lstStyle>
            <a:lvl1pPr marL="0" indent="0" algn="r">
              <a:buNone/>
              <a:defRPr lang="cs-CZ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itchFamily="34" charset="0"/>
                <a:cs typeface="Open Sans" panose="020B0606030504020204" pitchFamily="34" charset="0"/>
              </a:defRPr>
            </a:lvl1pPr>
            <a:lvl2pPr>
              <a:defRPr lang="cs-CZ" sz="1800" dirty="0" smtClean="0">
                <a:solidFill>
                  <a:schemeClr val="lt1"/>
                </a:solidFill>
              </a:defRPr>
            </a:lvl2pPr>
            <a:lvl3pPr>
              <a:defRPr lang="cs-CZ" sz="1800" dirty="0" smtClean="0">
                <a:solidFill>
                  <a:schemeClr val="lt1"/>
                </a:solidFill>
              </a:defRPr>
            </a:lvl3pPr>
            <a:lvl4pPr>
              <a:defRPr lang="cs-CZ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r" defTabSz="1084216"/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8015651" y="5085185"/>
            <a:ext cx="3649035" cy="360561"/>
          </a:xfrm>
          <a:prstGeom prst="rect">
            <a:avLst/>
          </a:prstGeom>
          <a:solidFill>
            <a:srgbClr val="80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04" tIns="45552" rIns="91104" bIns="45552" anchor="ctr"/>
          <a:lstStyle>
            <a:lvl1pPr marL="0" indent="0" algn="r">
              <a:buNone/>
              <a:defRPr lang="cs-CZ" sz="1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itchFamily="34" charset="0"/>
                <a:cs typeface="Open Sans" panose="020B0606030504020204" pitchFamily="34" charset="0"/>
              </a:defRPr>
            </a:lvl1pPr>
            <a:lvl2pPr>
              <a:defRPr lang="cs-CZ" sz="1800" dirty="0" smtClean="0">
                <a:solidFill>
                  <a:schemeClr val="lt1"/>
                </a:solidFill>
              </a:defRPr>
            </a:lvl2pPr>
            <a:lvl3pPr>
              <a:defRPr lang="cs-CZ" sz="1800" dirty="0" smtClean="0">
                <a:solidFill>
                  <a:schemeClr val="lt1"/>
                </a:solidFill>
              </a:defRPr>
            </a:lvl3pPr>
            <a:lvl4pPr>
              <a:defRPr lang="cs-CZ" sz="1800" dirty="0" smtClean="0">
                <a:solidFill>
                  <a:schemeClr val="lt1"/>
                </a:solidFill>
              </a:defRPr>
            </a:lvl4pPr>
            <a:lvl5pPr>
              <a:defRPr lang="en-US" sz="1800" dirty="0">
                <a:solidFill>
                  <a:schemeClr val="lt1"/>
                </a:solidFill>
              </a:defRPr>
            </a:lvl5pPr>
          </a:lstStyle>
          <a:p>
            <a:pPr marL="0" lvl="0" algn="r" defTabSz="1084216"/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7DF838F-8BAE-8B41-980B-562273CB9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28" y="3549668"/>
            <a:ext cx="3948472" cy="33083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6C34F4-FA27-4646-A14E-37774802A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082" y="6416070"/>
            <a:ext cx="1251837" cy="12186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88" y="0"/>
            <a:ext cx="12188312" cy="5804594"/>
          </a:xfrm>
          <a:prstGeom prst="rect">
            <a:avLst/>
          </a:prstGeom>
        </p:spPr>
        <p:txBody>
          <a:bodyPr vert="horz" lIns="91104" tIns="45552" rIns="91104" bIns="45552"/>
          <a:lstStyle>
            <a:lvl1pPr marL="0" indent="0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4284261"/>
            <a:ext cx="12192000" cy="1223466"/>
          </a:xfrm>
          <a:prstGeom prst="rect">
            <a:avLst/>
          </a:prstGeom>
          <a:solidFill>
            <a:srgbClr val="80C7E3">
              <a:alpha val="80000"/>
            </a:srgbClr>
          </a:solidFill>
        </p:spPr>
        <p:txBody>
          <a:bodyPr vert="horz" lIns="91104" tIns="45552" rIns="91104" bIns="45552" anchor="ctr" anchorCtr="0">
            <a:normAutofit/>
          </a:bodyPr>
          <a:lstStyle>
            <a:lvl1pPr marL="358677" indent="0">
              <a:buNone/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392" y="5949280"/>
            <a:ext cx="1597967" cy="7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1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723" r:id="rId4"/>
    <p:sldLayoutId id="2147483724" r:id="rId5"/>
    <p:sldLayoutId id="2147483657" r:id="rId6"/>
    <p:sldLayoutId id="2147483690" r:id="rId7"/>
  </p:sldLayoutIdLst>
  <p:txStyles>
    <p:titleStyle>
      <a:lvl1pPr algn="ctr" defTabSz="91102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5502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2pPr>
      <a:lvl3pPr marL="911019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3pPr>
      <a:lvl4pPr marL="1366532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4pPr>
      <a:lvl5pPr marL="1822046" indent="0" algn="l" defTabSz="91102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Open Sans"/>
          <a:ea typeface="+mn-ea"/>
          <a:cs typeface="Open Sans"/>
        </a:defRPr>
      </a:lvl5pPr>
      <a:lvl6pPr marL="2505316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28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342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53" indent="-227760" algn="l" defTabSz="9110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5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23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38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47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64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71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85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96" algn="l" defTabSz="9110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2240868"/>
            <a:ext cx="10725611" cy="792088"/>
          </a:xfrm>
        </p:spPr>
        <p:txBody>
          <a:bodyPr/>
          <a:lstStyle/>
          <a:p>
            <a:r>
              <a:rPr lang="cs-CZ" dirty="0"/>
              <a:t>Veřejné zakázky léčiv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5413" y="4221088"/>
            <a:ext cx="10657184" cy="864096"/>
          </a:xfrm>
        </p:spPr>
        <p:txBody>
          <a:bodyPr>
            <a:normAutofit/>
          </a:bodyPr>
          <a:lstStyle/>
          <a:p>
            <a:r>
              <a:rPr lang="cs-CZ" dirty="0"/>
              <a:t>Mgr. David Kolář</a:t>
            </a:r>
          </a:p>
          <a:p>
            <a:r>
              <a:rPr lang="cs-CZ" dirty="0"/>
              <a:t>Výkonný ředitel AIFP</a:t>
            </a:r>
          </a:p>
        </p:txBody>
      </p:sp>
    </p:spTree>
    <p:extLst>
      <p:ext uri="{BB962C8B-B14F-4D97-AF65-F5344CB8AC3E}">
        <p14:creationId xmlns:p14="http://schemas.microsoft.com/office/powerpoint/2010/main" val="312101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Centrální </a:t>
            </a:r>
            <a:r>
              <a:rPr lang="cs-CZ"/>
              <a:t>nákupy léčiv 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7E8839-9DEA-0D08-15FE-F5B838075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59" y="1556727"/>
            <a:ext cx="9622482" cy="37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052736"/>
            <a:ext cx="10742984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en-US" sz="2200" dirty="0"/>
              <a:t>Deklarované cíle: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Zvýšení efektivity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>
                <a:solidFill>
                  <a:schemeClr val="tx1"/>
                </a:solidFill>
              </a:rPr>
              <a:t>Zajištění dostupnosti léčiv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b="0" dirty="0">
                <a:solidFill>
                  <a:schemeClr val="tx1"/>
                </a:solidFill>
              </a:rPr>
              <a:t>Úspory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1700" dirty="0">
              <a:solidFill>
                <a:schemeClr val="tx1"/>
              </a:solidFill>
            </a:endParaRPr>
          </a:p>
          <a:p>
            <a:pPr marL="171450" lvl="1" indent="-171450" defTabSz="914400">
              <a:lnSpc>
                <a:spcPct val="90000"/>
              </a:lnSpc>
              <a:spcBef>
                <a:spcPts val="600"/>
              </a:spcBef>
              <a:defRPr/>
            </a:pPr>
            <a:endParaRPr lang="cs-CZ" altLang="en-US" sz="1700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CD357-3496-C1EB-EB04-B72E4EA43D4E}"/>
              </a:ext>
            </a:extLst>
          </p:cNvPr>
          <p:cNvSpPr txBox="1">
            <a:spLocks/>
          </p:cNvSpPr>
          <p:nvPr/>
        </p:nvSpPr>
        <p:spPr>
          <a:xfrm>
            <a:off x="7176120" y="1412776"/>
            <a:ext cx="50158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1023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102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 algn="l" defTabSz="911023" rtl="0" eaLnBrk="1" latinLnBrk="0" hangingPunct="1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 algn="l" defTabSz="911023" rtl="0" eaLnBrk="1" latinLnBrk="0" hangingPunct="1">
              <a:spcBef>
                <a:spcPct val="20000"/>
              </a:spcBef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505316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0828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6342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1853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3AEF08-2417-C165-06F6-A6A5B78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</p:spPr>
        <p:txBody>
          <a:bodyPr/>
          <a:lstStyle/>
          <a:p>
            <a:r>
              <a:rPr lang="cs-CZ" dirty="0"/>
              <a:t>Centrální nákupy léčiv</a:t>
            </a:r>
          </a:p>
        </p:txBody>
      </p:sp>
    </p:spTree>
    <p:extLst>
      <p:ext uri="{BB962C8B-B14F-4D97-AF65-F5344CB8AC3E}">
        <p14:creationId xmlns:p14="http://schemas.microsoft.com/office/powerpoint/2010/main" val="254263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052736"/>
            <a:ext cx="10742984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en-US" sz="2000" dirty="0"/>
              <a:t>Zvýšení efektivity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Je vůbec prostor pro zvyšování efektivity?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Metodický pokyn ÚOHS, Metodika k VZ MZ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Poskytovatel je přirozeně motivován co nejvyšší efektivitou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Zkušenost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Kapacity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Znalost individuálních potřeb poskytovatele</a:t>
            </a:r>
          </a:p>
          <a:p>
            <a:pPr marL="377100" lvl="3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1700" dirty="0">
              <a:solidFill>
                <a:schemeClr val="tx1"/>
              </a:solidFill>
            </a:endParaRPr>
          </a:p>
          <a:p>
            <a:pPr marL="171450" lvl="1" indent="-171450" defTabSz="914400">
              <a:lnSpc>
                <a:spcPct val="90000"/>
              </a:lnSpc>
              <a:spcBef>
                <a:spcPts val="600"/>
              </a:spcBef>
              <a:defRPr/>
            </a:pPr>
            <a:endParaRPr lang="cs-CZ" altLang="en-US" sz="1700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CD357-3496-C1EB-EB04-B72E4EA43D4E}"/>
              </a:ext>
            </a:extLst>
          </p:cNvPr>
          <p:cNvSpPr txBox="1">
            <a:spLocks/>
          </p:cNvSpPr>
          <p:nvPr/>
        </p:nvSpPr>
        <p:spPr>
          <a:xfrm>
            <a:off x="7176120" y="1412776"/>
            <a:ext cx="50158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1023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102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 algn="l" defTabSz="911023" rtl="0" eaLnBrk="1" latinLnBrk="0" hangingPunct="1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 algn="l" defTabSz="911023" rtl="0" eaLnBrk="1" latinLnBrk="0" hangingPunct="1">
              <a:spcBef>
                <a:spcPct val="20000"/>
              </a:spcBef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505316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0828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6342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1853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3AEF08-2417-C165-06F6-A6A5B78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</p:spPr>
        <p:txBody>
          <a:bodyPr/>
          <a:lstStyle/>
          <a:p>
            <a:r>
              <a:rPr lang="cs-CZ" dirty="0"/>
              <a:t>Centrální nákupy léčiv</a:t>
            </a:r>
          </a:p>
        </p:txBody>
      </p:sp>
    </p:spTree>
    <p:extLst>
      <p:ext uri="{BB962C8B-B14F-4D97-AF65-F5344CB8AC3E}">
        <p14:creationId xmlns:p14="http://schemas.microsoft.com/office/powerpoint/2010/main" val="411825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CD357-3496-C1EB-EB04-B72E4EA43D4E}"/>
              </a:ext>
            </a:extLst>
          </p:cNvPr>
          <p:cNvSpPr txBox="1">
            <a:spLocks/>
          </p:cNvSpPr>
          <p:nvPr/>
        </p:nvSpPr>
        <p:spPr>
          <a:xfrm>
            <a:off x="7176120" y="1412776"/>
            <a:ext cx="50158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1023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102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 algn="l" defTabSz="911023" rtl="0" eaLnBrk="1" latinLnBrk="0" hangingPunct="1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 algn="l" defTabSz="911023" rtl="0" eaLnBrk="1" latinLnBrk="0" hangingPunct="1">
              <a:spcBef>
                <a:spcPct val="20000"/>
              </a:spcBef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505316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0828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6342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1853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3AEF08-2417-C165-06F6-A6A5B78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</p:spPr>
        <p:txBody>
          <a:bodyPr/>
          <a:lstStyle/>
          <a:p>
            <a:r>
              <a:rPr lang="cs-CZ" dirty="0"/>
              <a:t>Centrální nákupy léčiv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89CB52-8A98-B34D-6ADF-725D8F2D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72" y="1051664"/>
            <a:ext cx="7772400" cy="22344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787171-0B2A-CF98-9AE9-8EECFFDC2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429000"/>
            <a:ext cx="7772400" cy="26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9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052736"/>
            <a:ext cx="10742984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en-US" sz="2000" dirty="0"/>
              <a:t>Zajištění dostupnosti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Centrální nákup není vhodným nástrojem k zvýšení dostupnosti LP: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Neřeší přímo ani jeden z důvodů, proč k výpadkům dochází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V praxi vede ke zúžení konkurence dodavatelů v dané skupině léčiv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Fixuje trh na kratší/delší dobu – omezená flexibilita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Další regulační mechanismus -&gt; Sektorové šetření ÚOHS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377100" lvl="3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1700" dirty="0">
              <a:solidFill>
                <a:schemeClr val="tx1"/>
              </a:solidFill>
            </a:endParaRPr>
          </a:p>
          <a:p>
            <a:pPr marL="171450" lvl="1" indent="-171450" defTabSz="914400">
              <a:lnSpc>
                <a:spcPct val="90000"/>
              </a:lnSpc>
              <a:spcBef>
                <a:spcPts val="600"/>
              </a:spcBef>
              <a:defRPr/>
            </a:pPr>
            <a:endParaRPr lang="cs-CZ" altLang="en-US" sz="1700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CD357-3496-C1EB-EB04-B72E4EA43D4E}"/>
              </a:ext>
            </a:extLst>
          </p:cNvPr>
          <p:cNvSpPr txBox="1">
            <a:spLocks/>
          </p:cNvSpPr>
          <p:nvPr/>
        </p:nvSpPr>
        <p:spPr>
          <a:xfrm>
            <a:off x="7176120" y="1412776"/>
            <a:ext cx="50158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1023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102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 algn="l" defTabSz="911023" rtl="0" eaLnBrk="1" latinLnBrk="0" hangingPunct="1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 algn="l" defTabSz="911023" rtl="0" eaLnBrk="1" latinLnBrk="0" hangingPunct="1">
              <a:spcBef>
                <a:spcPct val="20000"/>
              </a:spcBef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505316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0828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6342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1853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3AEF08-2417-C165-06F6-A6A5B78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</p:spPr>
        <p:txBody>
          <a:bodyPr/>
          <a:lstStyle/>
          <a:p>
            <a:r>
              <a:rPr lang="cs-CZ" dirty="0"/>
              <a:t>Centrální nákupy léčiv</a:t>
            </a:r>
          </a:p>
        </p:txBody>
      </p:sp>
    </p:spTree>
    <p:extLst>
      <p:ext uri="{BB962C8B-B14F-4D97-AF65-F5344CB8AC3E}">
        <p14:creationId xmlns:p14="http://schemas.microsoft.com/office/powerpoint/2010/main" val="355411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3AEF08-2417-C165-06F6-A6A5B78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</p:spPr>
        <p:txBody>
          <a:bodyPr/>
          <a:lstStyle/>
          <a:p>
            <a:r>
              <a:rPr lang="cs-CZ" dirty="0"/>
              <a:t>Centrální nákupy léčiv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274D126-DF37-0BBE-4C97-271C61F3E236}"/>
              </a:ext>
            </a:extLst>
          </p:cNvPr>
          <p:cNvGrpSpPr/>
          <p:nvPr/>
        </p:nvGrpSpPr>
        <p:grpSpPr>
          <a:xfrm>
            <a:off x="1687184" y="1879966"/>
            <a:ext cx="8817632" cy="3098068"/>
            <a:chOff x="2209800" y="2564926"/>
            <a:chExt cx="7842176" cy="2307705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5B1A5034-4639-8C18-1B73-6077E90E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3068960"/>
              <a:ext cx="7772400" cy="1803671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16766B09-4FF3-100E-33F3-08C65A4B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9576" y="2564926"/>
              <a:ext cx="7772400" cy="503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80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9600" y="1052736"/>
            <a:ext cx="10742984" cy="4392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en-US" sz="2000" dirty="0"/>
              <a:t>Úspory</a:t>
            </a: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Realita 2023 – cesta léku od registrace k pacientovi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SÚKL – nákladová efektivita, klinické parametry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POJ – budget </a:t>
            </a:r>
            <a:r>
              <a:rPr lang="cs-CZ" altLang="en-US" sz="2000" dirty="0" err="1"/>
              <a:t>impact</a:t>
            </a:r>
            <a:r>
              <a:rPr lang="cs-CZ" altLang="en-US" sz="2000" dirty="0"/>
              <a:t>, </a:t>
            </a:r>
            <a:r>
              <a:rPr lang="cs-CZ" altLang="en-US" sz="2000" dirty="0" err="1"/>
              <a:t>cost-sharingové</a:t>
            </a:r>
            <a:r>
              <a:rPr lang="cs-CZ" altLang="en-US" sz="2000" dirty="0"/>
              <a:t> smlouvy, právo veta, pozitivní listy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Nemocnice – VZ, bonusová schémata, pozitivní listy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Lékárny – bonusová schémata, pozitivní listy</a:t>
            </a:r>
          </a:p>
          <a:p>
            <a:pPr marL="377100" lvl="3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en-US" sz="2000" dirty="0"/>
              <a:t>Prostor pro další úspory neexistuje, pokud nedojde k odstranění některého stupně výše – bonusy v nemocnicích?</a:t>
            </a:r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794613" lvl="3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377100" lvl="3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/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2000" dirty="0">
              <a:solidFill>
                <a:schemeClr val="tx1"/>
              </a:solidFill>
            </a:endParaRPr>
          </a:p>
          <a:p>
            <a:pPr marL="417513" lvl="2" indent="-417513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1700" dirty="0">
              <a:solidFill>
                <a:schemeClr val="tx1"/>
              </a:solidFill>
            </a:endParaRPr>
          </a:p>
          <a:p>
            <a:pPr marL="171450" lvl="1" indent="-171450" defTabSz="914400">
              <a:lnSpc>
                <a:spcPct val="90000"/>
              </a:lnSpc>
              <a:spcBef>
                <a:spcPts val="600"/>
              </a:spcBef>
              <a:defRPr/>
            </a:pPr>
            <a:endParaRPr lang="cs-CZ" altLang="en-US" sz="1700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CD357-3496-C1EB-EB04-B72E4EA43D4E}"/>
              </a:ext>
            </a:extLst>
          </p:cNvPr>
          <p:cNvSpPr txBox="1">
            <a:spLocks/>
          </p:cNvSpPr>
          <p:nvPr/>
        </p:nvSpPr>
        <p:spPr>
          <a:xfrm>
            <a:off x="7176120" y="1412776"/>
            <a:ext cx="50158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1023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800" b="1" u="none" strike="noStrike" kern="1200" normalizeH="0" baseline="0" dirty="0" smtClean="0">
                <a:solidFill>
                  <a:srgbClr val="0073A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1023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367200" indent="-457200" algn="l" defTabSz="911023" rtl="0" eaLnBrk="1" latinLnBrk="0" hangingPunct="1">
              <a:spcBef>
                <a:spcPts val="0"/>
              </a:spcBef>
              <a:buClr>
                <a:srgbClr val="73AE15"/>
              </a:buClr>
              <a:buSzPct val="100000"/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4300" indent="-457200" algn="l" defTabSz="911023" rtl="0" eaLnBrk="1" latinLnBrk="0" hangingPunct="1">
              <a:spcBef>
                <a:spcPct val="20000"/>
              </a:spcBef>
              <a:buClr>
                <a:srgbClr val="73AE15"/>
              </a:buClr>
              <a:buSzPct val="70000"/>
              <a:buFont typeface="Courier New" panose="02070309020205020404" pitchFamily="49" charset="0"/>
              <a:buChar char="o"/>
              <a:defRPr lang="cs-CZ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+mn-ea"/>
                <a:cs typeface="Open Sans Light"/>
              </a:defRPr>
            </a:lvl5pPr>
            <a:lvl6pPr marL="2505316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0828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6342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1853" indent="-227760" algn="l" defTabSz="9110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53AEF08-2417-C165-06F6-A6A5B781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61"/>
            <a:ext cx="10972800" cy="634081"/>
          </a:xfrm>
        </p:spPr>
        <p:txBody>
          <a:bodyPr/>
          <a:lstStyle/>
          <a:p>
            <a:r>
              <a:rPr lang="cs-CZ" dirty="0"/>
              <a:t>Centrální nákupy léčiv</a:t>
            </a:r>
          </a:p>
        </p:txBody>
      </p:sp>
    </p:spTree>
    <p:extLst>
      <p:ext uri="{BB962C8B-B14F-4D97-AF65-F5344CB8AC3E}">
        <p14:creationId xmlns:p14="http://schemas.microsoft.com/office/powerpoint/2010/main" val="370352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Děkuji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34567"/>
      </p:ext>
    </p:extLst>
  </p:cSld>
  <p:clrMapOvr>
    <a:masterClrMapping/>
  </p:clrMapOvr>
</p:sld>
</file>

<file path=ppt/theme/theme1.xml><?xml version="1.0" encoding="utf-8"?>
<a:theme xmlns:a="http://schemas.openxmlformats.org/drawingml/2006/main" name="AIF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195</Words>
  <Application>Microsoft Macintosh PowerPoint</Application>
  <PresentationFormat>Širokoúhlá obrazovka</PresentationFormat>
  <Paragraphs>83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Open Sans</vt:lpstr>
      <vt:lpstr>Open Sans Light</vt:lpstr>
      <vt:lpstr>AIFP</vt:lpstr>
      <vt:lpstr>Veřejné zakázky léčiv</vt:lpstr>
      <vt:lpstr>Centrální nákupy léčiv </vt:lpstr>
      <vt:lpstr>Centrální nákupy léčiv</vt:lpstr>
      <vt:lpstr>Centrální nákupy léčiv</vt:lpstr>
      <vt:lpstr>Centrální nákupy léčiv</vt:lpstr>
      <vt:lpstr>Centrální nákupy léčiv</vt:lpstr>
      <vt:lpstr>Centrální nákupy léčiv</vt:lpstr>
      <vt:lpstr>Centrální nákupy léčiv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re-exportů - 2014</dc:title>
  <dc:creator>jana</dc:creator>
  <cp:lastModifiedBy>David Kolář</cp:lastModifiedBy>
  <cp:revision>202</cp:revision>
  <cp:lastPrinted>2019-01-11T13:23:15Z</cp:lastPrinted>
  <dcterms:created xsi:type="dcterms:W3CDTF">2015-09-07T18:11:28Z</dcterms:created>
  <dcterms:modified xsi:type="dcterms:W3CDTF">2023-09-19T10:50:06Z</dcterms:modified>
</cp:coreProperties>
</file>